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5" r:id="rId4"/>
    <p:sldId id="258" r:id="rId5"/>
    <p:sldId id="275" r:id="rId6"/>
    <p:sldId id="259" r:id="rId7"/>
    <p:sldId id="260" r:id="rId8"/>
    <p:sldId id="261" r:id="rId9"/>
    <p:sldId id="264" r:id="rId10"/>
    <p:sldId id="266" r:id="rId11"/>
    <p:sldId id="267" r:id="rId12"/>
    <p:sldId id="276" r:id="rId13"/>
    <p:sldId id="277" r:id="rId14"/>
    <p:sldId id="274" r:id="rId15"/>
    <p:sldId id="272" r:id="rId16"/>
    <p:sldId id="273"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97" d="100"/>
          <a:sy n="97" d="100"/>
        </p:scale>
        <p:origin x="48" y="4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F239A9A-B4B0-4B32-B8CD-2E25E95134C4}" type="datetimeFigureOut">
              <a:rPr lang="en-US" dirty="0"/>
              <a:t>2/14/2020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25518A9-B687-4302-9395-2322403C6656}" type="datetimeFigureOut">
              <a:rPr lang="en-US" dirty="0"/>
              <a:t>2/14/2020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A99A684-0CB7-41E9-A4DF-5D1C2CA5BF6F}" type="datetimeFigureOut">
              <a:rPr lang="en-US" dirty="0"/>
              <a:t>2/14/2020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EDD7C35-9E19-4518-A4B2-3B09CD8CC756}" type="datetimeFigureOut">
              <a:rPr lang="en-US" dirty="0"/>
              <a:t>2/14/2020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6196DA8-8897-4DDF-BFB6-5D83863C837A}" type="datetimeFigureOut">
              <a:rPr lang="en-US" dirty="0"/>
              <a:t>2/14/2020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DCBBA708-C5F0-412D-90E2-1919F0D196AE}" type="datetimeFigureOut">
              <a:rPr lang="en-US" dirty="0"/>
              <a:t>2/14/2020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A9C8F8FA-EF43-4642-9368-3F4E33039BD9}" type="datetimeFigureOut">
              <a:rPr lang="en-US" dirty="0"/>
              <a:t>2/14/2020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61E721-B01C-4D5D-A3CA-2E5518383F10}" type="datetimeFigureOut">
              <a:rPr lang="en-US" dirty="0"/>
              <a:t>2/14/2020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513FEF9-69D0-4F8C-A336-59491FBEDC47}" type="datetimeFigureOut">
              <a:rPr lang="en-US" dirty="0"/>
              <a:t>2/14/2020</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91E21DC-8981-44E6-BC8C-2BA8F673FFBB}" type="datetimeFigureOut">
              <a:rPr lang="en-US" dirty="0"/>
              <a:t>2/14/2020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EB9C5D3-0140-4E75-8D7F-C0623D06DFD7}" type="datetimeFigureOut">
              <a:rPr lang="en-US" dirty="0"/>
              <a:t>2/14/2020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A5666F9-5B40-48E0-8DFD-99EF944CDD22}" type="datetimeFigureOut">
              <a:rPr lang="en-US" dirty="0"/>
              <a:t>2/14/2020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A698D6B-2C72-4E21-9893-A649C6E2A47D}" type="datetimeFigureOut">
              <a:rPr lang="en-US" dirty="0"/>
              <a:t>2/14/2020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86811C9-A66C-49F0-970E-F7B68D9109A0}" type="datetimeFigureOut">
              <a:rPr lang="en-US" dirty="0"/>
              <a:t>2/14/2020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6C01AE78-96A2-4A23-B183-3B6DB4374FE7}" type="datetimeFigureOut">
              <a:rPr lang="en-US" dirty="0"/>
              <a:t>2/14/2020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3AE0757-B101-4811-9189-10EB2F458E2D}" type="datetimeFigureOut">
              <a:rPr lang="en-US" dirty="0"/>
              <a:t>2/14/2020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EBDC078-589F-40E3-816C-EE21D62B5BBA}" type="datetimeFigureOut">
              <a:rPr lang="en-US" dirty="0"/>
              <a:t>2/14/2020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7004436-CA73-4D53-89B4-2A5C7347BF2F}" type="datetimeFigureOut">
              <a:rPr lang="en-US" dirty="0"/>
              <a:t>2/14/2020</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effectLst>
            <a:outerShdw blurRad="228600" algn="ctr" rotWithShape="0">
              <a:prstClr val="black">
                <a:alpha val="53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228600" algn="ctr" rotWithShape="0">
              <a:prstClr val="black">
                <a:alpha val="53000"/>
              </a:prst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hyperlink" Target="https://youtu.be/pzlrtDR84KY"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501" y="881832"/>
            <a:ext cx="8144134" cy="1373070"/>
          </a:xfrm>
        </p:spPr>
        <p:txBody>
          <a:bodyPr/>
          <a:lstStyle/>
          <a:p>
            <a:pPr algn="ctr"/>
            <a:r>
              <a:rPr lang="en-US" sz="9600" dirty="0" smtClean="0"/>
              <a:t>2020</a:t>
            </a:r>
            <a:endParaRPr lang="en-AU" sz="9600" dirty="0"/>
          </a:p>
        </p:txBody>
      </p:sp>
      <p:sp>
        <p:nvSpPr>
          <p:cNvPr id="3" name="Subtitle 2"/>
          <p:cNvSpPr>
            <a:spLocks noGrp="1"/>
          </p:cNvSpPr>
          <p:nvPr>
            <p:ph type="subTitle" idx="1"/>
          </p:nvPr>
        </p:nvSpPr>
        <p:spPr>
          <a:xfrm>
            <a:off x="-2256061" y="8656946"/>
            <a:ext cx="8144134" cy="1117687"/>
          </a:xfrm>
        </p:spPr>
        <p:txBody>
          <a:bodyPr/>
          <a:lstStyle/>
          <a:p>
            <a:r>
              <a:rPr lang="en-US" dirty="0" smtClean="0"/>
              <a:t>Gather us in…</a:t>
            </a:r>
            <a:endParaRPr lang="en-AU" dirty="0"/>
          </a:p>
        </p:txBody>
      </p:sp>
      <p:sp>
        <p:nvSpPr>
          <p:cNvPr id="4" name="Rectangle 2"/>
          <p:cNvSpPr>
            <a:spLocks noChangeArrowheads="1"/>
          </p:cNvSpPr>
          <p:nvPr/>
        </p:nvSpPr>
        <p:spPr bwMode="auto">
          <a:xfrm>
            <a:off x="2365867" y="4262907"/>
            <a:ext cx="6889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sp>
        <p:nvSpPr>
          <p:cNvPr id="5" name="Rectangle 3"/>
          <p:cNvSpPr>
            <a:spLocks noChangeArrowheads="1"/>
          </p:cNvSpPr>
          <p:nvPr/>
        </p:nvSpPr>
        <p:spPr bwMode="auto">
          <a:xfrm>
            <a:off x="2702859" y="4906997"/>
            <a:ext cx="909021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AU" sz="3600" i="1" dirty="0" smtClean="0"/>
              <a:t> </a:t>
            </a:r>
            <a:r>
              <a:rPr lang="en-AU" sz="3600" i="1" dirty="0"/>
              <a:t>amongst </a:t>
            </a:r>
            <a:r>
              <a:rPr lang="en-AU" sz="3600" i="1" dirty="0" smtClean="0"/>
              <a:t>u)</a:t>
            </a:r>
            <a:endParaRPr lang="en-AU" sz="3600" dirty="0"/>
          </a:p>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2400" b="0" i="0" u="none" strike="noStrike" cap="none" normalizeH="0" baseline="0" dirty="0" smtClean="0">
                <a:ln>
                  <a:noFill/>
                </a:ln>
                <a:solidFill>
                  <a:schemeClr val="tx1"/>
                </a:solidFill>
                <a:effectLst/>
                <a:latin typeface="Andalus" panose="02020603050405020304" pitchFamily="18" charset="-78"/>
                <a:ea typeface="Calibri" panose="020F0502020204030204" pitchFamily="34" charset="0"/>
                <a:cs typeface="Andalus" panose="02020603050405020304" pitchFamily="18" charset="-78"/>
              </a:rPr>
              <a:t>                                                                                                    </a:t>
            </a:r>
            <a:endParaRPr kumimoji="0" lang="en-AU" altLang="en-US" sz="3600" b="0" i="0" u="none" strike="noStrike" cap="none" normalizeH="0" baseline="0" dirty="0" smtClean="0">
              <a:ln>
                <a:noFill/>
              </a:ln>
              <a:solidFill>
                <a:schemeClr val="tx1"/>
              </a:solidFill>
              <a:effectLst/>
              <a:latin typeface="Arial" panose="020B060402020202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6447" y="2743755"/>
            <a:ext cx="5716844" cy="4039904"/>
          </a:xfrm>
          <a:prstGeom prst="rect">
            <a:avLst/>
          </a:prstGeom>
        </p:spPr>
      </p:pic>
      <p:pic>
        <p:nvPicPr>
          <p:cNvPr id="1026" name="Picture 2" descr="https://lh4.googleusercontent.com/_Yu7oFEFD6yBEoKssL1ncQ7EaBrdok4znEhwaRveSFjDHVHSWEhgXy8-aLNNQZlvw1EDvRqHyGYrhoaynIbGJ8WGtpdEwO5KRJnj83nSknKBWq50YpNKOktlJKEkxbqhQu_nESB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29" y="211394"/>
            <a:ext cx="2354055" cy="235405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lh4.googleusercontent.com/9reP6egm0QeM6D4tjJuM10UROnlBYSt-LKwu2RWRIAzv77iAdKzNDpPGF5wY4ENJjR1YVf9U4l_qnST1i6pD0qLxYBMfLTGYVWK0kAH3XBJhQJRvHHZLpV8PDCAY_xQHIVDYGzB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5652" y="123081"/>
            <a:ext cx="2482850" cy="2423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51363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Other Modes of Communication</a:t>
            </a:r>
            <a:endParaRPr lang="en-AU" dirty="0"/>
          </a:p>
        </p:txBody>
      </p:sp>
      <p:sp>
        <p:nvSpPr>
          <p:cNvPr id="3" name="TextBox 2"/>
          <p:cNvSpPr txBox="1"/>
          <p:nvPr/>
        </p:nvSpPr>
        <p:spPr>
          <a:xfrm flipV="1">
            <a:off x="1866901" y="2188029"/>
            <a:ext cx="6487886" cy="369332"/>
          </a:xfrm>
          <a:prstGeom prst="rect">
            <a:avLst/>
          </a:prstGeom>
          <a:noFill/>
        </p:spPr>
        <p:txBody>
          <a:bodyPr wrap="square" rtlCol="0">
            <a:spAutoFit/>
          </a:bodyPr>
          <a:lstStyle/>
          <a:p>
            <a:pPr marL="285750" indent="-285750">
              <a:buFont typeface="Arial" panose="020B0604020202020204" pitchFamily="34" charset="0"/>
              <a:buChar char="•"/>
            </a:pPr>
            <a:endParaRPr lang="en-AU" dirty="0"/>
          </a:p>
        </p:txBody>
      </p:sp>
      <p:sp>
        <p:nvSpPr>
          <p:cNvPr id="4" name="TextBox 3"/>
          <p:cNvSpPr txBox="1"/>
          <p:nvPr/>
        </p:nvSpPr>
        <p:spPr>
          <a:xfrm rot="10800000" flipH="1" flipV="1">
            <a:off x="1694905" y="2523211"/>
            <a:ext cx="8216537" cy="4031873"/>
          </a:xfrm>
          <a:prstGeom prst="rect">
            <a:avLst/>
          </a:prstGeom>
          <a:noFill/>
        </p:spPr>
        <p:txBody>
          <a:bodyPr wrap="square" rtlCol="0">
            <a:spAutoFit/>
          </a:bodyPr>
          <a:lstStyle/>
          <a:p>
            <a:pPr marL="342900" indent="-342900">
              <a:buFont typeface="+mj-lt"/>
              <a:buAutoNum type="arabicPeriod"/>
            </a:pPr>
            <a:r>
              <a:rPr lang="en-AU" sz="3200" b="1" dirty="0" err="1" smtClean="0"/>
              <a:t>Szapp</a:t>
            </a:r>
            <a:endParaRPr lang="en-AU" sz="3200" b="1" dirty="0" smtClean="0"/>
          </a:p>
          <a:p>
            <a:pPr marL="342900" indent="-342900">
              <a:buFont typeface="+mj-lt"/>
              <a:buAutoNum type="arabicPeriod"/>
            </a:pPr>
            <a:r>
              <a:rPr lang="en-AU" sz="3200" b="1" dirty="0" smtClean="0"/>
              <a:t>Website</a:t>
            </a:r>
          </a:p>
          <a:p>
            <a:pPr marL="342900" indent="-342900">
              <a:buFont typeface="+mj-lt"/>
              <a:buAutoNum type="arabicPeriod"/>
            </a:pPr>
            <a:r>
              <a:rPr lang="en-AU" sz="3200" b="1" dirty="0" smtClean="0"/>
              <a:t>Seesaw</a:t>
            </a:r>
          </a:p>
          <a:p>
            <a:pPr marL="342900" indent="-342900">
              <a:buFont typeface="+mj-lt"/>
              <a:buAutoNum type="arabicPeriod"/>
            </a:pPr>
            <a:r>
              <a:rPr lang="en-AU" sz="3200" b="1" dirty="0" smtClean="0"/>
              <a:t>Reporting Schedule: Term 1, Parent Partnership Meetings, Term 2 formal interviews based on report, Term 3, Learning Journeys, Term 4 requested interviews</a:t>
            </a:r>
          </a:p>
        </p:txBody>
      </p:sp>
    </p:spTree>
    <p:extLst>
      <p:ext uri="{BB962C8B-B14F-4D97-AF65-F5344CB8AC3E}">
        <p14:creationId xmlns:p14="http://schemas.microsoft.com/office/powerpoint/2010/main" val="24537946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hlinkClick r:id="rId2"/>
              </a:rPr>
              <a:t>Seesaw</a:t>
            </a:r>
            <a:endParaRPr lang="en-AU" dirty="0"/>
          </a:p>
        </p:txBody>
      </p:sp>
      <p:sp>
        <p:nvSpPr>
          <p:cNvPr id="5" name="TextBox 4"/>
          <p:cNvSpPr txBox="1"/>
          <p:nvPr/>
        </p:nvSpPr>
        <p:spPr>
          <a:xfrm>
            <a:off x="1017638" y="2757948"/>
            <a:ext cx="9276543" cy="1754326"/>
          </a:xfrm>
          <a:prstGeom prst="rect">
            <a:avLst/>
          </a:prstGeom>
          <a:noFill/>
        </p:spPr>
        <p:txBody>
          <a:bodyPr wrap="square" rtlCol="0">
            <a:spAutoFit/>
          </a:bodyPr>
          <a:lstStyle/>
          <a:p>
            <a:r>
              <a:rPr lang="en-US" sz="3600" dirty="0" smtClean="0"/>
              <a:t>A digital portfolio to celebrate learning and enhance the communication between home and school.</a:t>
            </a:r>
            <a:endParaRPr lang="en-AU" sz="3600" dirty="0"/>
          </a:p>
        </p:txBody>
      </p:sp>
    </p:spTree>
    <p:extLst>
      <p:ext uri="{BB962C8B-B14F-4D97-AF65-F5344CB8AC3E}">
        <p14:creationId xmlns:p14="http://schemas.microsoft.com/office/powerpoint/2010/main" val="35189695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Final Messages:</a:t>
            </a:r>
            <a:endParaRPr lang="en-AU" dirty="0"/>
          </a:p>
        </p:txBody>
      </p:sp>
      <p:sp>
        <p:nvSpPr>
          <p:cNvPr id="3" name="TextBox 2"/>
          <p:cNvSpPr txBox="1"/>
          <p:nvPr/>
        </p:nvSpPr>
        <p:spPr>
          <a:xfrm>
            <a:off x="1347019" y="2856270"/>
            <a:ext cx="9281651" cy="3724096"/>
          </a:xfrm>
          <a:prstGeom prst="rect">
            <a:avLst/>
          </a:prstGeom>
          <a:noFill/>
        </p:spPr>
        <p:txBody>
          <a:bodyPr wrap="square" rtlCol="0">
            <a:spAutoFit/>
          </a:bodyPr>
          <a:lstStyle/>
          <a:p>
            <a:pPr marL="285750" indent="-285750">
              <a:buFont typeface="Arial" panose="020B0604020202020204" pitchFamily="34" charset="0"/>
              <a:buChar char="•"/>
            </a:pPr>
            <a:r>
              <a:rPr lang="en-AU" sz="4000" dirty="0" smtClean="0"/>
              <a:t>Uniform Shop and Uniform Policy</a:t>
            </a:r>
          </a:p>
          <a:p>
            <a:pPr marL="285750" indent="-285750">
              <a:buFont typeface="Arial" panose="020B0604020202020204" pitchFamily="34" charset="0"/>
              <a:buChar char="•"/>
            </a:pPr>
            <a:endParaRPr lang="en-AU" sz="4000" dirty="0"/>
          </a:p>
          <a:p>
            <a:pPr marL="285750" indent="-285750">
              <a:buFont typeface="Arial" panose="020B0604020202020204" pitchFamily="34" charset="0"/>
              <a:buChar char="•"/>
            </a:pPr>
            <a:r>
              <a:rPr lang="en-AU" sz="4000" dirty="0" smtClean="0"/>
              <a:t>Early drop off and pick up areas</a:t>
            </a:r>
          </a:p>
          <a:p>
            <a:pPr marL="285750" indent="-285750">
              <a:buFont typeface="Arial" panose="020B0604020202020204" pitchFamily="34" charset="0"/>
              <a:buChar char="•"/>
            </a:pPr>
            <a:endParaRPr lang="en-AU" sz="4000" dirty="0"/>
          </a:p>
          <a:p>
            <a:pPr marL="285750" indent="-285750">
              <a:buFont typeface="Arial" panose="020B0604020202020204" pitchFamily="34" charset="0"/>
              <a:buChar char="•"/>
            </a:pPr>
            <a:r>
              <a:rPr lang="en-AU" sz="4000" dirty="0" smtClean="0"/>
              <a:t>Late arrivals</a:t>
            </a:r>
          </a:p>
          <a:p>
            <a:endParaRPr lang="en-AU" dirty="0"/>
          </a:p>
          <a:p>
            <a:endParaRPr lang="en-AU" dirty="0"/>
          </a:p>
        </p:txBody>
      </p:sp>
    </p:spTree>
    <p:extLst>
      <p:ext uri="{BB962C8B-B14F-4D97-AF65-F5344CB8AC3E}">
        <p14:creationId xmlns:p14="http://schemas.microsoft.com/office/powerpoint/2010/main" val="693427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263445" y="835743"/>
            <a:ext cx="9788013" cy="5864942"/>
          </a:xfrm>
          <a:prstGeom prst="rect">
            <a:avLst/>
          </a:prstGeom>
          <a:noFill/>
          <a:ln>
            <a:noFill/>
          </a:ln>
          <a:extLst/>
        </p:spPr>
      </p:pic>
    </p:spTree>
    <p:extLst>
      <p:ext uri="{BB962C8B-B14F-4D97-AF65-F5344CB8AC3E}">
        <p14:creationId xmlns:p14="http://schemas.microsoft.com/office/powerpoint/2010/main" val="25835268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School Board </a:t>
            </a:r>
            <a:endParaRPr lang="en-AU" dirty="0"/>
          </a:p>
        </p:txBody>
      </p:sp>
      <p:sp>
        <p:nvSpPr>
          <p:cNvPr id="3" name="TextBox 2"/>
          <p:cNvSpPr txBox="1"/>
          <p:nvPr/>
        </p:nvSpPr>
        <p:spPr>
          <a:xfrm>
            <a:off x="2826774" y="2762864"/>
            <a:ext cx="6061587" cy="830997"/>
          </a:xfrm>
          <a:prstGeom prst="rect">
            <a:avLst/>
          </a:prstGeom>
          <a:noFill/>
        </p:spPr>
        <p:txBody>
          <a:bodyPr wrap="square" rtlCol="0">
            <a:spAutoFit/>
          </a:bodyPr>
          <a:lstStyle/>
          <a:p>
            <a:r>
              <a:rPr lang="en-AU" sz="4800" dirty="0" smtClean="0"/>
              <a:t>Chair: Scott Pearsall </a:t>
            </a:r>
            <a:endParaRPr lang="en-AU" sz="4800" dirty="0"/>
          </a:p>
        </p:txBody>
      </p:sp>
    </p:spTree>
    <p:extLst>
      <p:ext uri="{BB962C8B-B14F-4D97-AF65-F5344CB8AC3E}">
        <p14:creationId xmlns:p14="http://schemas.microsoft.com/office/powerpoint/2010/main" val="22975405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smtClean="0"/>
              <a:t>P and F</a:t>
            </a:r>
            <a:endParaRPr lang="en-AU" dirty="0"/>
          </a:p>
        </p:txBody>
      </p:sp>
      <p:sp>
        <p:nvSpPr>
          <p:cNvPr id="3" name="TextBox 2"/>
          <p:cNvSpPr txBox="1"/>
          <p:nvPr/>
        </p:nvSpPr>
        <p:spPr>
          <a:xfrm>
            <a:off x="919843" y="3276601"/>
            <a:ext cx="11221146" cy="830997"/>
          </a:xfrm>
          <a:prstGeom prst="rect">
            <a:avLst/>
          </a:prstGeom>
          <a:noFill/>
        </p:spPr>
        <p:txBody>
          <a:bodyPr wrap="square" rtlCol="0">
            <a:spAutoFit/>
          </a:bodyPr>
          <a:lstStyle/>
          <a:p>
            <a:r>
              <a:rPr lang="en-AU" sz="4800" dirty="0" smtClean="0"/>
              <a:t>President:  Cath Day</a:t>
            </a:r>
            <a:endParaRPr lang="en-AU" sz="4800" dirty="0"/>
          </a:p>
        </p:txBody>
      </p:sp>
    </p:spTree>
    <p:extLst>
      <p:ext uri="{BB962C8B-B14F-4D97-AF65-F5344CB8AC3E}">
        <p14:creationId xmlns:p14="http://schemas.microsoft.com/office/powerpoint/2010/main" val="16054519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Classroom Information </a:t>
            </a:r>
            <a:endParaRPr lang="en-AU" dirty="0"/>
          </a:p>
        </p:txBody>
      </p:sp>
      <p:sp>
        <p:nvSpPr>
          <p:cNvPr id="3" name="TextBox 2"/>
          <p:cNvSpPr txBox="1"/>
          <p:nvPr/>
        </p:nvSpPr>
        <p:spPr>
          <a:xfrm>
            <a:off x="566057" y="2536372"/>
            <a:ext cx="10367414" cy="2308324"/>
          </a:xfrm>
          <a:prstGeom prst="rect">
            <a:avLst/>
          </a:prstGeom>
          <a:noFill/>
        </p:spPr>
        <p:txBody>
          <a:bodyPr wrap="square" rtlCol="0">
            <a:spAutoFit/>
          </a:bodyPr>
          <a:lstStyle/>
          <a:p>
            <a:r>
              <a:rPr lang="en-AU" sz="3600" b="1" dirty="0" smtClean="0"/>
              <a:t>Please collect Curriculum Overviews from each of your children’s teachers, then please stay and enjoy a BBQ together, hosted by the P and F Association.</a:t>
            </a:r>
            <a:endParaRPr lang="en-AU" sz="3600" b="1" dirty="0"/>
          </a:p>
        </p:txBody>
      </p:sp>
    </p:spTree>
    <p:extLst>
      <p:ext uri="{BB962C8B-B14F-4D97-AF65-F5344CB8AC3E}">
        <p14:creationId xmlns:p14="http://schemas.microsoft.com/office/powerpoint/2010/main" val="13713163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 Prayer</a:t>
            </a:r>
            <a:endParaRPr lang="en-AU" dirty="0"/>
          </a:p>
        </p:txBody>
      </p:sp>
      <p:sp>
        <p:nvSpPr>
          <p:cNvPr id="3" name="TextBox 2"/>
          <p:cNvSpPr txBox="1"/>
          <p:nvPr/>
        </p:nvSpPr>
        <p:spPr>
          <a:xfrm>
            <a:off x="680321" y="1619013"/>
            <a:ext cx="10749679" cy="5570756"/>
          </a:xfrm>
          <a:prstGeom prst="rect">
            <a:avLst/>
          </a:prstGeom>
          <a:noFill/>
        </p:spPr>
        <p:txBody>
          <a:bodyPr wrap="square" rtlCol="0">
            <a:spAutoFit/>
          </a:bodyPr>
          <a:lstStyle/>
          <a:p>
            <a:r>
              <a:rPr lang="en-US" b="1" dirty="0"/>
              <a:t> </a:t>
            </a:r>
            <a:endParaRPr lang="en-AU" b="1" dirty="0"/>
          </a:p>
          <a:p>
            <a:r>
              <a:rPr lang="en-US" sz="2000" b="1" dirty="0">
                <a:solidFill>
                  <a:schemeClr val="bg1"/>
                </a:solidFill>
              </a:rPr>
              <a:t>God, our Creator</a:t>
            </a:r>
            <a:endParaRPr lang="en-AU" sz="2000" b="1" dirty="0">
              <a:solidFill>
                <a:schemeClr val="bg1"/>
              </a:solidFill>
            </a:endParaRPr>
          </a:p>
          <a:p>
            <a:r>
              <a:rPr lang="en-US" sz="2000" b="1" dirty="0">
                <a:solidFill>
                  <a:schemeClr val="bg1"/>
                </a:solidFill>
              </a:rPr>
              <a:t>As we live this day</a:t>
            </a:r>
            <a:endParaRPr lang="en-AU" sz="2000" b="1" dirty="0">
              <a:solidFill>
                <a:schemeClr val="bg1"/>
              </a:solidFill>
            </a:endParaRPr>
          </a:p>
          <a:p>
            <a:r>
              <a:rPr lang="en-US" sz="2000" b="1" dirty="0">
                <a:solidFill>
                  <a:schemeClr val="bg1"/>
                </a:solidFill>
              </a:rPr>
              <a:t>We thank you for the Land, Language and Culture of our Indigenous People</a:t>
            </a:r>
            <a:endParaRPr lang="en-AU" sz="2000" b="1" dirty="0">
              <a:solidFill>
                <a:schemeClr val="bg1"/>
              </a:solidFill>
            </a:endParaRPr>
          </a:p>
          <a:p>
            <a:r>
              <a:rPr lang="en-AU" sz="2000" b="1" dirty="0">
                <a:solidFill>
                  <a:schemeClr val="bg1"/>
                </a:solidFill>
              </a:rPr>
              <a:t>We thank you for being with us.</a:t>
            </a:r>
          </a:p>
          <a:p>
            <a:r>
              <a:rPr lang="en-AU" sz="2000" b="1" dirty="0">
                <a:solidFill>
                  <a:schemeClr val="bg1"/>
                </a:solidFill>
              </a:rPr>
              <a:t> </a:t>
            </a:r>
          </a:p>
          <a:p>
            <a:r>
              <a:rPr lang="en-AU" sz="2000" b="1" dirty="0">
                <a:solidFill>
                  <a:schemeClr val="bg1"/>
                </a:solidFill>
              </a:rPr>
              <a:t>May the gifts of</a:t>
            </a:r>
          </a:p>
          <a:p>
            <a:r>
              <a:rPr lang="en-AU" sz="2000" b="1" dirty="0">
                <a:solidFill>
                  <a:schemeClr val="bg1"/>
                </a:solidFill>
              </a:rPr>
              <a:t>faith, hope and love</a:t>
            </a:r>
          </a:p>
          <a:p>
            <a:r>
              <a:rPr lang="en-AU" sz="2000" b="1" dirty="0">
                <a:solidFill>
                  <a:schemeClr val="bg1"/>
                </a:solidFill>
              </a:rPr>
              <a:t>guide us in our words</a:t>
            </a:r>
          </a:p>
          <a:p>
            <a:r>
              <a:rPr lang="en-AU" sz="2000" b="1" dirty="0">
                <a:solidFill>
                  <a:schemeClr val="bg1"/>
                </a:solidFill>
              </a:rPr>
              <a:t>and actions today.</a:t>
            </a:r>
          </a:p>
          <a:p>
            <a:r>
              <a:rPr lang="en-AU" sz="2000" b="1" dirty="0">
                <a:solidFill>
                  <a:schemeClr val="bg1"/>
                </a:solidFill>
              </a:rPr>
              <a:t> </a:t>
            </a:r>
          </a:p>
          <a:p>
            <a:r>
              <a:rPr lang="en-AU" sz="2000" b="1" dirty="0">
                <a:solidFill>
                  <a:schemeClr val="bg1"/>
                </a:solidFill>
              </a:rPr>
              <a:t>We pray that our school will</a:t>
            </a:r>
          </a:p>
          <a:p>
            <a:r>
              <a:rPr lang="en-AU" sz="2000" b="1" dirty="0">
                <a:solidFill>
                  <a:schemeClr val="bg1"/>
                </a:solidFill>
              </a:rPr>
              <a:t>always be a happy place,</a:t>
            </a:r>
          </a:p>
          <a:p>
            <a:r>
              <a:rPr lang="en-AU" sz="2000" b="1" dirty="0">
                <a:solidFill>
                  <a:schemeClr val="bg1"/>
                </a:solidFill>
              </a:rPr>
              <a:t>where we can learn from each</a:t>
            </a:r>
          </a:p>
          <a:p>
            <a:r>
              <a:rPr lang="en-AU" sz="2000" b="1" dirty="0">
                <a:solidFill>
                  <a:schemeClr val="bg1"/>
                </a:solidFill>
              </a:rPr>
              <a:t>other and do our best.</a:t>
            </a:r>
          </a:p>
          <a:p>
            <a:r>
              <a:rPr lang="en-AU" sz="2000" b="1" dirty="0">
                <a:solidFill>
                  <a:schemeClr val="bg1"/>
                </a:solidFill>
              </a:rPr>
              <a:t>Holy </a:t>
            </a:r>
            <a:r>
              <a:rPr lang="en-AU" sz="2000" b="1" dirty="0" smtClean="0">
                <a:solidFill>
                  <a:schemeClr val="bg1"/>
                </a:solidFill>
              </a:rPr>
              <a:t>Trinity, hear our prayer.</a:t>
            </a:r>
            <a:r>
              <a:rPr lang="en-AU" sz="2000" b="1" dirty="0">
                <a:solidFill>
                  <a:schemeClr val="bg1"/>
                </a:solidFill>
              </a:rPr>
              <a:t> </a:t>
            </a:r>
          </a:p>
          <a:p>
            <a:r>
              <a:rPr lang="en-AU" sz="2000" b="1" dirty="0">
                <a:solidFill>
                  <a:schemeClr val="bg1"/>
                </a:solidFill>
              </a:rPr>
              <a:t>Amen.</a:t>
            </a:r>
          </a:p>
          <a:p>
            <a:endParaRPr lang="en-AU" dirty="0"/>
          </a:p>
        </p:txBody>
      </p:sp>
    </p:spTree>
    <p:extLst>
      <p:ext uri="{BB962C8B-B14F-4D97-AF65-F5344CB8AC3E}">
        <p14:creationId xmlns:p14="http://schemas.microsoft.com/office/powerpoint/2010/main" val="2423800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2020 Holy Trinity Staff</a:t>
            </a:r>
            <a:endParaRPr lang="en-AU" dirty="0"/>
          </a:p>
        </p:txBody>
      </p:sp>
      <p:sp>
        <p:nvSpPr>
          <p:cNvPr id="3" name="TextBox 2"/>
          <p:cNvSpPr txBox="1"/>
          <p:nvPr/>
        </p:nvSpPr>
        <p:spPr>
          <a:xfrm>
            <a:off x="843106" y="2305318"/>
            <a:ext cx="10959922" cy="5355312"/>
          </a:xfrm>
          <a:prstGeom prst="rect">
            <a:avLst/>
          </a:prstGeom>
          <a:noFill/>
        </p:spPr>
        <p:txBody>
          <a:bodyPr wrap="square" rtlCol="0">
            <a:spAutoFit/>
          </a:bodyPr>
          <a:lstStyle/>
          <a:p>
            <a:r>
              <a:rPr lang="en-US" dirty="0" smtClean="0">
                <a:solidFill>
                  <a:schemeClr val="bg1"/>
                </a:solidFill>
              </a:rPr>
              <a:t>Executive: Philippa Brearley, , Katie Smith, Emily Capper, Brendon Pye, Cushla Sheehan</a:t>
            </a:r>
          </a:p>
          <a:p>
            <a:r>
              <a:rPr lang="en-US" dirty="0" smtClean="0">
                <a:solidFill>
                  <a:schemeClr val="bg1"/>
                </a:solidFill>
              </a:rPr>
              <a:t>ELC:  Cushla</a:t>
            </a:r>
            <a:r>
              <a:rPr lang="en-US" dirty="0">
                <a:solidFill>
                  <a:schemeClr val="bg1"/>
                </a:solidFill>
              </a:rPr>
              <a:t> </a:t>
            </a:r>
            <a:r>
              <a:rPr lang="en-US" dirty="0" smtClean="0">
                <a:solidFill>
                  <a:schemeClr val="bg1"/>
                </a:solidFill>
              </a:rPr>
              <a:t>Sheehan Justine Angus, Jarrah Chapman, Mary-Anne Winchester, Lucy Washington, Antonia Matthew, Rachael</a:t>
            </a:r>
            <a:r>
              <a:rPr lang="en-US" dirty="0">
                <a:solidFill>
                  <a:schemeClr val="bg1"/>
                </a:solidFill>
              </a:rPr>
              <a:t> </a:t>
            </a:r>
            <a:r>
              <a:rPr lang="en-US" dirty="0" err="1" smtClean="0">
                <a:solidFill>
                  <a:schemeClr val="bg1"/>
                </a:solidFill>
              </a:rPr>
              <a:t>Lipscombe</a:t>
            </a:r>
            <a:endParaRPr lang="en-US" dirty="0" smtClean="0">
              <a:solidFill>
                <a:schemeClr val="bg1"/>
              </a:solidFill>
            </a:endParaRPr>
          </a:p>
          <a:p>
            <a:r>
              <a:rPr lang="en-US" dirty="0" smtClean="0">
                <a:solidFill>
                  <a:schemeClr val="bg1"/>
                </a:solidFill>
              </a:rPr>
              <a:t>Kinder: Trina Twyford, Caitlin Meany, Michael Feerick</a:t>
            </a:r>
          </a:p>
          <a:p>
            <a:r>
              <a:rPr lang="en-US" dirty="0" smtClean="0">
                <a:solidFill>
                  <a:schemeClr val="bg1"/>
                </a:solidFill>
              </a:rPr>
              <a:t>Year 1: Tracey Hanlon/ Rose Lee, Heidi White, Alex Mathewson</a:t>
            </a:r>
          </a:p>
          <a:p>
            <a:r>
              <a:rPr lang="en-US" dirty="0" smtClean="0">
                <a:solidFill>
                  <a:schemeClr val="bg1"/>
                </a:solidFill>
              </a:rPr>
              <a:t>Year 2: Angela Small/ Katie Smith, Meg Millband</a:t>
            </a:r>
          </a:p>
          <a:p>
            <a:r>
              <a:rPr lang="en-US" dirty="0" smtClean="0">
                <a:solidFill>
                  <a:schemeClr val="bg1"/>
                </a:solidFill>
              </a:rPr>
              <a:t>Year3/4: Campbell Sloane, Melissa Leach, Lisa Binutti-Wilson/ Brendon Pye, Catherine Joy</a:t>
            </a:r>
          </a:p>
          <a:p>
            <a:r>
              <a:rPr lang="en-US" dirty="0" smtClean="0">
                <a:solidFill>
                  <a:schemeClr val="bg1"/>
                </a:solidFill>
              </a:rPr>
              <a:t>Year 5/6: Beck Casey/ Kate Lategui, Camille Gerbich, Mel Punyer, Emily Capper/Simon Bugden</a:t>
            </a:r>
          </a:p>
          <a:p>
            <a:r>
              <a:rPr lang="en-US" dirty="0" smtClean="0">
                <a:solidFill>
                  <a:schemeClr val="bg1"/>
                </a:solidFill>
              </a:rPr>
              <a:t>Learning Support Teachers: Jane Foley, Brendon Pye</a:t>
            </a:r>
          </a:p>
          <a:p>
            <a:r>
              <a:rPr lang="en-US" dirty="0" smtClean="0">
                <a:solidFill>
                  <a:schemeClr val="bg1"/>
                </a:solidFill>
              </a:rPr>
              <a:t>ECT  and Numeracy Support Release: Rose Lee</a:t>
            </a:r>
          </a:p>
          <a:p>
            <a:r>
              <a:rPr lang="en-US" dirty="0" smtClean="0">
                <a:solidFill>
                  <a:schemeClr val="bg1"/>
                </a:solidFill>
              </a:rPr>
              <a:t>Specialist Teachers: Library-Kate Mertz/Simon Bugden, Music- Tiffany Fletcher, Italian- Antonija Rover, ICT- Beck Casey, Sport-Mel Punyer</a:t>
            </a:r>
          </a:p>
          <a:p>
            <a:r>
              <a:rPr lang="en-US" dirty="0" smtClean="0">
                <a:solidFill>
                  <a:schemeClr val="bg1"/>
                </a:solidFill>
              </a:rPr>
              <a:t>Classroom Support/Office Assistants: Penny Ford, Catherine Cusack, Jennifer Ulmer</a:t>
            </a:r>
          </a:p>
          <a:p>
            <a:r>
              <a:rPr lang="en-US" dirty="0" smtClean="0">
                <a:solidFill>
                  <a:schemeClr val="bg1"/>
                </a:solidFill>
              </a:rPr>
              <a:t>Office Managers- Beulah Jud-Brettingham, Liz Bulley</a:t>
            </a:r>
          </a:p>
          <a:p>
            <a:r>
              <a:rPr lang="en-US" dirty="0" smtClean="0">
                <a:solidFill>
                  <a:schemeClr val="bg1"/>
                </a:solidFill>
              </a:rPr>
              <a:t>Janitor/Maintenance: Michael and David Kane</a:t>
            </a:r>
          </a:p>
          <a:p>
            <a:endParaRPr lang="en-US" dirty="0" smtClean="0">
              <a:solidFill>
                <a:schemeClr val="bg1"/>
              </a:solidFill>
            </a:endParaRPr>
          </a:p>
          <a:p>
            <a:endParaRPr lang="en-US" dirty="0" smtClean="0">
              <a:solidFill>
                <a:schemeClr val="bg1"/>
              </a:solidFill>
            </a:endParaRPr>
          </a:p>
          <a:p>
            <a:r>
              <a:rPr lang="en-US" dirty="0" smtClean="0"/>
              <a:t> </a:t>
            </a:r>
          </a:p>
          <a:p>
            <a:r>
              <a:rPr lang="en-US" dirty="0" smtClean="0"/>
              <a:t> </a:t>
            </a:r>
            <a:endParaRPr lang="en-AU" dirty="0"/>
          </a:p>
        </p:txBody>
      </p:sp>
    </p:spTree>
    <p:extLst>
      <p:ext uri="{BB962C8B-B14F-4D97-AF65-F5344CB8AC3E}">
        <p14:creationId xmlns:p14="http://schemas.microsoft.com/office/powerpoint/2010/main" val="5776809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Strategic Goals for 2020 and beyond</a:t>
            </a:r>
            <a:endParaRPr lang="en-AU" dirty="0"/>
          </a:p>
        </p:txBody>
      </p:sp>
      <p:sp>
        <p:nvSpPr>
          <p:cNvPr id="3" name="TextBox 2"/>
          <p:cNvSpPr txBox="1"/>
          <p:nvPr/>
        </p:nvSpPr>
        <p:spPr>
          <a:xfrm>
            <a:off x="1725561" y="2797277"/>
            <a:ext cx="11703144" cy="3046988"/>
          </a:xfrm>
          <a:prstGeom prst="rect">
            <a:avLst/>
          </a:prstGeom>
          <a:noFill/>
        </p:spPr>
        <p:txBody>
          <a:bodyPr wrap="square" rtlCol="0">
            <a:spAutoFit/>
          </a:bodyPr>
          <a:lstStyle/>
          <a:p>
            <a:pPr marL="285750" indent="-285750">
              <a:buFont typeface="Arial" panose="020B0604020202020204" pitchFamily="34" charset="0"/>
              <a:buChar char="•"/>
            </a:pPr>
            <a:r>
              <a:rPr lang="en-AU" sz="3200" b="1" dirty="0"/>
              <a:t>Improve student outcomes through the  effective evidencing of learning</a:t>
            </a:r>
            <a:endParaRPr lang="en-AU" sz="3200" b="1" dirty="0" smtClean="0"/>
          </a:p>
          <a:p>
            <a:pPr marL="285750" indent="-285750">
              <a:buFont typeface="Arial" panose="020B0604020202020204" pitchFamily="34" charset="0"/>
              <a:buChar char="•"/>
            </a:pPr>
            <a:endParaRPr lang="en-AU" sz="3200" b="1" dirty="0"/>
          </a:p>
          <a:p>
            <a:pPr marL="285750" indent="-285750">
              <a:buFont typeface="Arial" panose="020B0604020202020204" pitchFamily="34" charset="0"/>
              <a:buChar char="•"/>
            </a:pPr>
            <a:r>
              <a:rPr lang="en-AU" sz="3200" b="1" dirty="0"/>
              <a:t>Empower students to be actively engaged in </a:t>
            </a:r>
            <a:r>
              <a:rPr lang="en-AU" sz="3200" b="1" dirty="0" smtClean="0"/>
              <a:t>learning</a:t>
            </a:r>
          </a:p>
          <a:p>
            <a:pPr marL="285750" indent="-285750">
              <a:buFont typeface="Arial" panose="020B0604020202020204" pitchFamily="34" charset="0"/>
              <a:buChar char="•"/>
            </a:pPr>
            <a:endParaRPr lang="en-AU" sz="3200" b="1" dirty="0" smtClean="0"/>
          </a:p>
          <a:p>
            <a:pPr marL="285750" indent="-285750">
              <a:buFont typeface="Arial" panose="020B0604020202020204" pitchFamily="34" charset="0"/>
              <a:buChar char="•"/>
            </a:pPr>
            <a:r>
              <a:rPr lang="en-AU" sz="3200" b="1" dirty="0" smtClean="0"/>
              <a:t>Increase </a:t>
            </a:r>
            <a:r>
              <a:rPr lang="en-AU" sz="3200" b="1" dirty="0"/>
              <a:t>student agency to foster life-long learners</a:t>
            </a:r>
            <a:endParaRPr lang="en-US" sz="3200" dirty="0" smtClean="0">
              <a:solidFill>
                <a:schemeClr val="bg1"/>
              </a:solidFill>
            </a:endParaRPr>
          </a:p>
        </p:txBody>
      </p:sp>
    </p:spTree>
    <p:extLst>
      <p:ext uri="{BB962C8B-B14F-4D97-AF65-F5344CB8AC3E}">
        <p14:creationId xmlns:p14="http://schemas.microsoft.com/office/powerpoint/2010/main" val="31995506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New initiatives for 2020 and beyond for out Holy Trinity Community</a:t>
            </a:r>
            <a:endParaRPr lang="en-AU" dirty="0"/>
          </a:p>
        </p:txBody>
      </p:sp>
      <p:sp>
        <p:nvSpPr>
          <p:cNvPr id="3" name="TextBox 2"/>
          <p:cNvSpPr txBox="1"/>
          <p:nvPr/>
        </p:nvSpPr>
        <p:spPr>
          <a:xfrm>
            <a:off x="506361" y="2276169"/>
            <a:ext cx="8529484" cy="4247317"/>
          </a:xfrm>
          <a:prstGeom prst="rect">
            <a:avLst/>
          </a:prstGeom>
          <a:noFill/>
        </p:spPr>
        <p:txBody>
          <a:bodyPr wrap="square" rtlCol="0">
            <a:spAutoFit/>
          </a:bodyPr>
          <a:lstStyle/>
          <a:p>
            <a:pPr marL="285750" indent="-285750">
              <a:buFont typeface="Arial" panose="020B0604020202020204" pitchFamily="34" charset="0"/>
              <a:buChar char="•"/>
            </a:pPr>
            <a:r>
              <a:rPr lang="en-AU" sz="2400" dirty="0" smtClean="0">
                <a:solidFill>
                  <a:schemeClr val="bg1"/>
                </a:solidFill>
              </a:rPr>
              <a:t>Environmental enhancements: Resealing of Carpark and Drop off area, courtyard outdoor learning space, Art work outside the ELC, waste free</a:t>
            </a:r>
          </a:p>
          <a:p>
            <a:pPr marL="285750" indent="-285750">
              <a:buFont typeface="Arial" panose="020B0604020202020204" pitchFamily="34" charset="0"/>
              <a:buChar char="•"/>
            </a:pPr>
            <a:endParaRPr lang="en-AU" sz="2400" dirty="0">
              <a:solidFill>
                <a:schemeClr val="bg1"/>
              </a:solidFill>
            </a:endParaRPr>
          </a:p>
          <a:p>
            <a:pPr marL="285750" indent="-285750">
              <a:buFont typeface="Arial" panose="020B0604020202020204" pitchFamily="34" charset="0"/>
              <a:buChar char="•"/>
            </a:pPr>
            <a:r>
              <a:rPr lang="en-AU" sz="2400" dirty="0" smtClean="0">
                <a:solidFill>
                  <a:schemeClr val="bg1"/>
                </a:solidFill>
              </a:rPr>
              <a:t>Tuckshop Management and take home meals</a:t>
            </a:r>
          </a:p>
          <a:p>
            <a:pPr marL="285750" indent="-285750">
              <a:buFont typeface="Arial" panose="020B0604020202020204" pitchFamily="34" charset="0"/>
              <a:buChar char="•"/>
            </a:pPr>
            <a:endParaRPr lang="en-AU" sz="2400" dirty="0">
              <a:solidFill>
                <a:schemeClr val="bg1"/>
              </a:solidFill>
            </a:endParaRPr>
          </a:p>
          <a:p>
            <a:pPr marL="285750" indent="-285750">
              <a:buFont typeface="Arial" panose="020B0604020202020204" pitchFamily="34" charset="0"/>
              <a:buChar char="•"/>
            </a:pPr>
            <a:r>
              <a:rPr lang="en-AU" sz="2400" dirty="0" smtClean="0">
                <a:solidFill>
                  <a:schemeClr val="bg1"/>
                </a:solidFill>
              </a:rPr>
              <a:t>New Awards system Week 5 and 10, based on student’s goals, academic achievements or growth, modelling of our school motto- Faith, Hope and Love</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endParaRPr lang="en-AU" dirty="0" smtClean="0"/>
          </a:p>
          <a:p>
            <a:endParaRPr lang="en-AU" dirty="0"/>
          </a:p>
        </p:txBody>
      </p:sp>
    </p:spTree>
    <p:extLst>
      <p:ext uri="{BB962C8B-B14F-4D97-AF65-F5344CB8AC3E}">
        <p14:creationId xmlns:p14="http://schemas.microsoft.com/office/powerpoint/2010/main" val="3935169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176" y="753228"/>
            <a:ext cx="10152529" cy="5674466"/>
          </a:xfrm>
        </p:spPr>
        <p:txBody>
          <a:bodyPr>
            <a:normAutofit/>
          </a:bodyPr>
          <a:lstStyle/>
          <a:p>
            <a:r>
              <a:rPr lang="en-US" sz="6000" b="1" dirty="0" smtClean="0"/>
              <a:t>Holy Trinity is a happy place where can learn from each other and do our best.</a:t>
            </a:r>
            <a:endParaRPr lang="en-AU" sz="6000" b="1" dirty="0"/>
          </a:p>
        </p:txBody>
      </p:sp>
    </p:spTree>
    <p:extLst>
      <p:ext uri="{BB962C8B-B14F-4D97-AF65-F5344CB8AC3E}">
        <p14:creationId xmlns:p14="http://schemas.microsoft.com/office/powerpoint/2010/main" val="22449430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0322" y="3129566"/>
            <a:ext cx="8144134" cy="1659793"/>
          </a:xfrm>
        </p:spPr>
        <p:txBody>
          <a:bodyPr/>
          <a:lstStyle/>
          <a:p>
            <a:pPr algn="ctr"/>
            <a:r>
              <a:rPr lang="en-US" dirty="0" smtClean="0"/>
              <a:t/>
            </a:r>
            <a:br>
              <a:rPr lang="en-US" dirty="0" smtClean="0"/>
            </a:br>
            <a:r>
              <a:rPr lang="en-US" dirty="0"/>
              <a:t/>
            </a:r>
            <a:br>
              <a:rPr lang="en-US" dirty="0"/>
            </a:br>
            <a:r>
              <a:rPr lang="en-US" sz="7200" dirty="0" smtClean="0"/>
              <a:t>How do we do this?</a:t>
            </a:r>
            <a:br>
              <a:rPr lang="en-US" sz="7200" dirty="0" smtClean="0"/>
            </a:br>
            <a:endParaRPr lang="en-AU" sz="7200" dirty="0"/>
          </a:p>
        </p:txBody>
      </p:sp>
      <p:sp>
        <p:nvSpPr>
          <p:cNvPr id="3" name="Subtitle 2"/>
          <p:cNvSpPr>
            <a:spLocks noGrp="1"/>
          </p:cNvSpPr>
          <p:nvPr>
            <p:ph type="subTitle" idx="1"/>
          </p:nvPr>
        </p:nvSpPr>
        <p:spPr/>
        <p:txBody>
          <a:bodyPr/>
          <a:lstStyle/>
          <a:p>
            <a:endParaRPr lang="en-AU" dirty="0"/>
          </a:p>
        </p:txBody>
      </p:sp>
    </p:spTree>
    <p:extLst>
      <p:ext uri="{BB962C8B-B14F-4D97-AF65-F5344CB8AC3E}">
        <p14:creationId xmlns:p14="http://schemas.microsoft.com/office/powerpoint/2010/main" val="41604762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734" y="753228"/>
            <a:ext cx="9613861" cy="1080938"/>
          </a:xfrm>
        </p:spPr>
        <p:txBody>
          <a:bodyPr/>
          <a:lstStyle/>
          <a:p>
            <a:r>
              <a:rPr lang="en-US" dirty="0" smtClean="0"/>
              <a:t>Developing Positive Relationships and Effective Communication</a:t>
            </a:r>
            <a:endParaRPr lang="en-AU" dirty="0"/>
          </a:p>
        </p:txBody>
      </p:sp>
      <p:sp>
        <p:nvSpPr>
          <p:cNvPr id="5" name="TextBox 4"/>
          <p:cNvSpPr txBox="1"/>
          <p:nvPr/>
        </p:nvSpPr>
        <p:spPr>
          <a:xfrm>
            <a:off x="143692" y="2369713"/>
            <a:ext cx="11808822" cy="4154984"/>
          </a:xfrm>
          <a:prstGeom prst="rect">
            <a:avLst/>
          </a:prstGeom>
          <a:noFill/>
        </p:spPr>
        <p:txBody>
          <a:bodyPr wrap="square" rtlCol="0">
            <a:spAutoFit/>
          </a:bodyPr>
          <a:lstStyle/>
          <a:p>
            <a:r>
              <a:rPr lang="en-US" sz="3600" dirty="0" smtClean="0"/>
              <a:t>Teachers come to school each day to do their best for every child. They come with the very best intention.</a:t>
            </a:r>
          </a:p>
          <a:p>
            <a:pPr marL="285750" indent="-285750">
              <a:buFont typeface="Arial" panose="020B0604020202020204" pitchFamily="34" charset="0"/>
              <a:buChar char="•"/>
            </a:pPr>
            <a:r>
              <a:rPr lang="en-US" sz="2400" dirty="0" smtClean="0">
                <a:solidFill>
                  <a:schemeClr val="bg1"/>
                </a:solidFill>
              </a:rPr>
              <a:t>We are human and family people.</a:t>
            </a:r>
          </a:p>
          <a:p>
            <a:pPr marL="285750" indent="-285750">
              <a:buFont typeface="Arial" panose="020B0604020202020204" pitchFamily="34" charset="0"/>
              <a:buChar char="•"/>
            </a:pPr>
            <a:r>
              <a:rPr lang="en-US" sz="2400" dirty="0" smtClean="0">
                <a:solidFill>
                  <a:schemeClr val="bg1"/>
                </a:solidFill>
              </a:rPr>
              <a:t>We are busy teaching and caring your children all day.</a:t>
            </a:r>
          </a:p>
          <a:p>
            <a:pPr marL="285750" indent="-285750">
              <a:buFont typeface="Arial" panose="020B0604020202020204" pitchFamily="34" charset="0"/>
              <a:buChar char="•"/>
            </a:pPr>
            <a:r>
              <a:rPr lang="en-US" sz="2400" dirty="0" smtClean="0">
                <a:solidFill>
                  <a:schemeClr val="bg1"/>
                </a:solidFill>
              </a:rPr>
              <a:t>We have a duty of care to be vigilant, aware and mindful of the children in our care. </a:t>
            </a:r>
          </a:p>
          <a:p>
            <a:pPr marL="285750" indent="-285750">
              <a:buFont typeface="Arial" panose="020B0604020202020204" pitchFamily="34" charset="0"/>
              <a:buChar char="•"/>
            </a:pPr>
            <a:r>
              <a:rPr lang="en-US" sz="2400" dirty="0" smtClean="0">
                <a:solidFill>
                  <a:schemeClr val="bg1"/>
                </a:solidFill>
              </a:rPr>
              <a:t>We are teaching and preparing the future for Australia.</a:t>
            </a:r>
            <a:endParaRPr lang="en-US" sz="2400" dirty="0">
              <a:solidFill>
                <a:schemeClr val="bg1"/>
              </a:solidFill>
            </a:endParaRPr>
          </a:p>
          <a:p>
            <a:pPr marL="285750" indent="-285750">
              <a:buFont typeface="Arial" panose="020B0604020202020204" pitchFamily="34" charset="0"/>
              <a:buChar char="•"/>
            </a:pPr>
            <a:r>
              <a:rPr lang="en-US" sz="2400" dirty="0" smtClean="0">
                <a:solidFill>
                  <a:schemeClr val="bg1"/>
                </a:solidFill>
              </a:rPr>
              <a:t>Issues: Contact the teacher. We believe some of your family news and if we are  concerned we will contact you!! The same applies for school stories. If it was important we would contact you!</a:t>
            </a:r>
            <a:endParaRPr lang="en-AU" sz="2400" dirty="0">
              <a:solidFill>
                <a:schemeClr val="bg1"/>
              </a:solidFill>
            </a:endParaRPr>
          </a:p>
        </p:txBody>
      </p:sp>
    </p:spTree>
    <p:extLst>
      <p:ext uri="{BB962C8B-B14F-4D97-AF65-F5344CB8AC3E}">
        <p14:creationId xmlns:p14="http://schemas.microsoft.com/office/powerpoint/2010/main" val="19132946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a:t>
            </a:r>
            <a:endParaRPr lang="en-AU" dirty="0"/>
          </a:p>
        </p:txBody>
      </p:sp>
      <p:sp>
        <p:nvSpPr>
          <p:cNvPr id="3" name="TextBox 2"/>
          <p:cNvSpPr txBox="1"/>
          <p:nvPr/>
        </p:nvSpPr>
        <p:spPr>
          <a:xfrm>
            <a:off x="940876" y="1889760"/>
            <a:ext cx="10225825" cy="4524315"/>
          </a:xfrm>
          <a:prstGeom prst="rect">
            <a:avLst/>
          </a:prstGeom>
          <a:noFill/>
        </p:spPr>
        <p:txBody>
          <a:bodyPr wrap="square" rtlCol="0">
            <a:spAutoFit/>
          </a:bodyPr>
          <a:lstStyle/>
          <a:p>
            <a:r>
              <a:rPr lang="en-US" sz="2400" dirty="0" smtClean="0">
                <a:solidFill>
                  <a:schemeClr val="bg1"/>
                </a:solidFill>
              </a:rPr>
              <a:t>Email : Teachers are unable answer emails during the school day. They are teaching. There is a limit to 24/7 contact. Expect that there will be a 24 hour turn around answering emails. Our preferred response to emails which raise issues or concerns will be a phone call.</a:t>
            </a:r>
          </a:p>
          <a:p>
            <a:endParaRPr lang="en-US" sz="2400" dirty="0" smtClean="0">
              <a:solidFill>
                <a:schemeClr val="bg1"/>
              </a:solidFill>
            </a:endParaRPr>
          </a:p>
          <a:p>
            <a:r>
              <a:rPr lang="en-US" sz="2400" dirty="0" smtClean="0">
                <a:solidFill>
                  <a:schemeClr val="bg1"/>
                </a:solidFill>
              </a:rPr>
              <a:t>Personal contact: In all situations contact the class teacher first .  They know  your child and they will follow up and include executive staff if needed. Phone calls: Teachers will  follow up phone messages as soon as is practical. They will usually be before school, after school or in  the teachers’ preparation time.</a:t>
            </a:r>
          </a:p>
          <a:p>
            <a:endParaRPr lang="en-US" sz="2400" dirty="0" smtClean="0">
              <a:solidFill>
                <a:schemeClr val="bg1"/>
              </a:solidFill>
            </a:endParaRPr>
          </a:p>
          <a:p>
            <a:r>
              <a:rPr lang="en-US" sz="2400" dirty="0" smtClean="0">
                <a:solidFill>
                  <a:schemeClr val="bg1"/>
                </a:solidFill>
              </a:rPr>
              <a:t>Don’t wait or put off raising an issue or concern. </a:t>
            </a:r>
            <a:endParaRPr lang="en-AU" sz="2400" dirty="0">
              <a:solidFill>
                <a:schemeClr val="bg1"/>
              </a:solidFill>
            </a:endParaRPr>
          </a:p>
        </p:txBody>
      </p:sp>
    </p:spTree>
    <p:extLst>
      <p:ext uri="{BB962C8B-B14F-4D97-AF65-F5344CB8AC3E}">
        <p14:creationId xmlns:p14="http://schemas.microsoft.com/office/powerpoint/2010/main" val="3838850899"/>
      </p:ext>
    </p:extLst>
  </p:cSld>
  <p:clrMapOvr>
    <a:masterClrMapping/>
  </p:clrMapOvr>
  <p:timing>
    <p:tnLst>
      <p:par>
        <p:cTn id="1" dur="indefinite" restart="never" nodeType="tmRoot"/>
      </p:par>
    </p:tn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6A9C41"/>
      </a:dk2>
      <a:lt2>
        <a:srgbClr val="E7E6E6"/>
      </a:lt2>
      <a:accent1>
        <a:srgbClr val="A7D535"/>
      </a:accent1>
      <a:accent2>
        <a:srgbClr val="EACA4F"/>
      </a:accent2>
      <a:accent3>
        <a:srgbClr val="FD9850"/>
      </a:accent3>
      <a:accent4>
        <a:srgbClr val="F46442"/>
      </a:accent4>
      <a:accent5>
        <a:srgbClr val="54D289"/>
      </a:accent5>
      <a:accent6>
        <a:srgbClr val="6AD8CB"/>
      </a:accent6>
      <a:hlink>
        <a:srgbClr val="CAFB50"/>
      </a:hlink>
      <a:folHlink>
        <a:srgbClr val="DEFF8B"/>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38000"/>
              </a:schemeClr>
            </a:gs>
            <a:gs pos="50000">
              <a:schemeClr val="phClr">
                <a:shade val="100000"/>
                <a:hueMod val="100000"/>
                <a:satMod val="110000"/>
                <a:lumMod val="130000"/>
              </a:schemeClr>
            </a:gs>
            <a:gs pos="100000">
              <a:schemeClr val="phClr">
                <a:shade val="78000"/>
                <a:hueMod val="106000"/>
                <a:satMod val="120000"/>
                <a:lumMod val="7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B587E4A9-1405-4B4F-8BC3-512EE08D2EBF}"/>
    </a:ext>
  </a:extLst>
</a:theme>
</file>

<file path=docProps/app.xml><?xml version="1.0" encoding="utf-8"?>
<Properties xmlns="http://schemas.openxmlformats.org/officeDocument/2006/extended-properties" xmlns:vt="http://schemas.openxmlformats.org/officeDocument/2006/docPropsVTypes">
  <Template>TM04033917[[fn=Berlin]]</Template>
  <TotalTime>1769</TotalTime>
  <Words>750</Words>
  <Application>Microsoft Office PowerPoint</Application>
  <PresentationFormat>Widescreen</PresentationFormat>
  <Paragraphs>87</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Andalus</vt:lpstr>
      <vt:lpstr>Arial</vt:lpstr>
      <vt:lpstr>Calibri</vt:lpstr>
      <vt:lpstr>Trebuchet MS</vt:lpstr>
      <vt:lpstr>Berlin</vt:lpstr>
      <vt:lpstr>2020</vt:lpstr>
      <vt:lpstr>School Prayer</vt:lpstr>
      <vt:lpstr>2020 Holy Trinity Staff</vt:lpstr>
      <vt:lpstr>Strategic Goals for 2020 and beyond</vt:lpstr>
      <vt:lpstr>New initiatives for 2020 and beyond for out Holy Trinity Community</vt:lpstr>
      <vt:lpstr>Holy Trinity is a happy place where can learn from each other and do our best.</vt:lpstr>
      <vt:lpstr>  How do we do this? </vt:lpstr>
      <vt:lpstr>Developing Positive Relationships and Effective Communication</vt:lpstr>
      <vt:lpstr>Communication</vt:lpstr>
      <vt:lpstr>Other Modes of Communication</vt:lpstr>
      <vt:lpstr>Seesaw</vt:lpstr>
      <vt:lpstr>Final Messages:</vt:lpstr>
      <vt:lpstr>PowerPoint Presentation</vt:lpstr>
      <vt:lpstr>School Board </vt:lpstr>
      <vt:lpstr>P and F</vt:lpstr>
      <vt:lpstr>Classroom Information </vt:lpstr>
    </vt:vector>
  </TitlesOfParts>
  <Company>Catholic Education, Canberra &amp; Goulburn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2017</dc:title>
  <dc:creator>Spence, Judy</dc:creator>
  <cp:lastModifiedBy>Brearley, Philippa</cp:lastModifiedBy>
  <cp:revision>54</cp:revision>
  <dcterms:created xsi:type="dcterms:W3CDTF">2017-02-03T03:14:03Z</dcterms:created>
  <dcterms:modified xsi:type="dcterms:W3CDTF">2020-02-14T05:55:25Z</dcterms:modified>
</cp:coreProperties>
</file>